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3" r:id="rId4"/>
    <p:sldId id="444" r:id="rId5"/>
    <p:sldId id="257" r:id="rId6"/>
    <p:sldId id="426" r:id="rId7"/>
    <p:sldId id="425" r:id="rId8"/>
    <p:sldId id="429" r:id="rId9"/>
    <p:sldId id="259" r:id="rId10"/>
    <p:sldId id="438" r:id="rId11"/>
    <p:sldId id="448" r:id="rId12"/>
    <p:sldId id="449" r:id="rId13"/>
    <p:sldId id="450" r:id="rId14"/>
    <p:sldId id="451" r:id="rId15"/>
    <p:sldId id="466" r:id="rId16"/>
    <p:sldId id="453" r:id="rId17"/>
    <p:sldId id="452" r:id="rId18"/>
    <p:sldId id="454" r:id="rId19"/>
    <p:sldId id="455" r:id="rId20"/>
    <p:sldId id="447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7" r:id="rId32"/>
    <p:sldId id="44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12AE2-50AF-42B7-9AFA-22FE9DD4193F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9573CC-0472-475D-80FC-B035D5E92D1B}">
      <dgm:prSet/>
      <dgm:spPr/>
      <dgm:t>
        <a:bodyPr/>
        <a:lstStyle/>
        <a:p>
          <a:r>
            <a:rPr lang="en-US" dirty="0"/>
            <a:t>H1</a:t>
          </a:r>
        </a:p>
        <a:p>
          <a:r>
            <a:rPr lang="en-US" dirty="0"/>
            <a:t>As sample size increases, the relative advantage of ML algorithms over regression-based algorithms in predictive accuracy of turnover intention will increase.</a:t>
          </a:r>
        </a:p>
      </dgm:t>
    </dgm:pt>
    <dgm:pt modelId="{E02C08F4-A23C-4418-B470-98E1A42938B7}" type="parTrans" cxnId="{D0B848C0-B1AF-4D0E-812A-D08213B2B2A9}">
      <dgm:prSet/>
      <dgm:spPr/>
      <dgm:t>
        <a:bodyPr/>
        <a:lstStyle/>
        <a:p>
          <a:endParaRPr lang="en-US"/>
        </a:p>
      </dgm:t>
    </dgm:pt>
    <dgm:pt modelId="{A29B41B7-5424-4FB5-89C7-28CB1FECA6A7}" type="sibTrans" cxnId="{D0B848C0-B1AF-4D0E-812A-D08213B2B2A9}">
      <dgm:prSet/>
      <dgm:spPr/>
      <dgm:t>
        <a:bodyPr/>
        <a:lstStyle/>
        <a:p>
          <a:endParaRPr lang="en-US"/>
        </a:p>
      </dgm:t>
    </dgm:pt>
    <dgm:pt modelId="{3F9E35BD-AF75-439A-9356-92BB22E4AF29}">
      <dgm:prSet/>
      <dgm:spPr/>
      <dgm:t>
        <a:bodyPr/>
        <a:lstStyle/>
        <a:p>
          <a:r>
            <a:rPr lang="en-US" b="0" i="0" baseline="0" dirty="0"/>
            <a:t>H2:</a:t>
          </a:r>
        </a:p>
        <a:p>
          <a:r>
            <a:rPr lang="en-US" dirty="0"/>
            <a:t>As the number of variables increases, the relative advantage of ML algorithms over regression-based algorithms in predictive accuracy of turnover intention will increase.</a:t>
          </a:r>
        </a:p>
      </dgm:t>
    </dgm:pt>
    <dgm:pt modelId="{FC2F8D35-E39E-4DE2-BA65-FB5A8BD99EF3}" type="parTrans" cxnId="{8D80EB2A-4818-408F-A2ED-F9DD4665F98B}">
      <dgm:prSet/>
      <dgm:spPr/>
      <dgm:t>
        <a:bodyPr/>
        <a:lstStyle/>
        <a:p>
          <a:endParaRPr lang="en-US"/>
        </a:p>
      </dgm:t>
    </dgm:pt>
    <dgm:pt modelId="{DE1D54B3-7052-41F9-B5A3-0D5E71C92936}" type="sibTrans" cxnId="{8D80EB2A-4818-408F-A2ED-F9DD4665F98B}">
      <dgm:prSet/>
      <dgm:spPr/>
      <dgm:t>
        <a:bodyPr/>
        <a:lstStyle/>
        <a:p>
          <a:endParaRPr lang="en-US"/>
        </a:p>
      </dgm:t>
    </dgm:pt>
    <dgm:pt modelId="{C5F71807-1885-4B13-B1BD-9464C9040858}">
      <dgm:prSet/>
      <dgm:spPr/>
      <dgm:t>
        <a:bodyPr/>
        <a:lstStyle/>
        <a:p>
          <a:r>
            <a:rPr lang="en-US" b="0" i="0" baseline="0" dirty="0"/>
            <a:t>H3a:</a:t>
          </a:r>
        </a:p>
        <a:p>
          <a:r>
            <a:rPr lang="en-US" dirty="0"/>
            <a:t>machine learning models trained with work-related psychological constructs will show better predictive accuracy metrics when predicting turnover intention than models trained using biodata.</a:t>
          </a:r>
        </a:p>
      </dgm:t>
    </dgm:pt>
    <dgm:pt modelId="{C16EDFC5-EF75-4D40-B2F1-61D462F96082}" type="parTrans" cxnId="{FA49347E-37D6-4AED-9BC0-C90A3EB4DED3}">
      <dgm:prSet/>
      <dgm:spPr/>
      <dgm:t>
        <a:bodyPr/>
        <a:lstStyle/>
        <a:p>
          <a:endParaRPr lang="en-US"/>
        </a:p>
      </dgm:t>
    </dgm:pt>
    <dgm:pt modelId="{4EB4D69F-355E-4035-A71B-14ABF1CAE5CF}" type="sibTrans" cxnId="{FA49347E-37D6-4AED-9BC0-C90A3EB4DED3}">
      <dgm:prSet/>
      <dgm:spPr/>
      <dgm:t>
        <a:bodyPr/>
        <a:lstStyle/>
        <a:p>
          <a:endParaRPr lang="en-US"/>
        </a:p>
      </dgm:t>
    </dgm:pt>
    <dgm:pt modelId="{CD8F6E37-50C3-4E5E-BA90-DC826EBF879C}">
      <dgm:prSet/>
      <dgm:spPr/>
      <dgm:t>
        <a:bodyPr/>
        <a:lstStyle/>
        <a:p>
          <a:r>
            <a:rPr lang="en-US" b="0" i="0" baseline="0" dirty="0"/>
            <a:t>H3b:</a:t>
          </a:r>
        </a:p>
        <a:p>
          <a:r>
            <a:rPr lang="en-US" dirty="0"/>
            <a:t>the predictive accuracy of machine learning models will increase when work-related psychological constructs are added to the model.</a:t>
          </a:r>
        </a:p>
      </dgm:t>
    </dgm:pt>
    <dgm:pt modelId="{73A8E852-22E8-4919-8DF5-324D9E785EB6}" type="parTrans" cxnId="{BA82DE45-328F-4BDB-8F84-7518EF094E29}">
      <dgm:prSet/>
      <dgm:spPr/>
      <dgm:t>
        <a:bodyPr/>
        <a:lstStyle/>
        <a:p>
          <a:endParaRPr lang="en-US"/>
        </a:p>
      </dgm:t>
    </dgm:pt>
    <dgm:pt modelId="{AE0E0AC7-60EB-4C80-81B7-CD9DAE88502A}" type="sibTrans" cxnId="{BA82DE45-328F-4BDB-8F84-7518EF094E29}">
      <dgm:prSet/>
      <dgm:spPr/>
      <dgm:t>
        <a:bodyPr/>
        <a:lstStyle/>
        <a:p>
          <a:endParaRPr lang="en-US"/>
        </a:p>
      </dgm:t>
    </dgm:pt>
    <dgm:pt modelId="{E57BC3CE-F9F0-438D-A17F-D6ED85F2D62E}" type="pres">
      <dgm:prSet presAssocID="{1A612AE2-50AF-42B7-9AFA-22FE9DD4193F}" presName="diagram" presStyleCnt="0">
        <dgm:presLayoutVars>
          <dgm:dir/>
          <dgm:resizeHandles val="exact"/>
        </dgm:presLayoutVars>
      </dgm:prSet>
      <dgm:spPr/>
    </dgm:pt>
    <dgm:pt modelId="{9741D24D-FA51-4339-8A8E-6DF63F8156E1}" type="pres">
      <dgm:prSet presAssocID="{089573CC-0472-475D-80FC-B035D5E92D1B}" presName="node" presStyleLbl="node1" presStyleIdx="0" presStyleCnt="4">
        <dgm:presLayoutVars>
          <dgm:bulletEnabled val="1"/>
        </dgm:presLayoutVars>
      </dgm:prSet>
      <dgm:spPr/>
    </dgm:pt>
    <dgm:pt modelId="{1BC3A6B8-A2DE-42D1-8E3D-F08DD2D8DB79}" type="pres">
      <dgm:prSet presAssocID="{A29B41B7-5424-4FB5-89C7-28CB1FECA6A7}" presName="sibTrans" presStyleCnt="0"/>
      <dgm:spPr/>
    </dgm:pt>
    <dgm:pt modelId="{21D09364-D170-4E79-9E64-CE461C53E5E1}" type="pres">
      <dgm:prSet presAssocID="{3F9E35BD-AF75-439A-9356-92BB22E4AF29}" presName="node" presStyleLbl="node1" presStyleIdx="1" presStyleCnt="4">
        <dgm:presLayoutVars>
          <dgm:bulletEnabled val="1"/>
        </dgm:presLayoutVars>
      </dgm:prSet>
      <dgm:spPr/>
    </dgm:pt>
    <dgm:pt modelId="{F7DE01D3-841D-469D-8414-08D88147D82C}" type="pres">
      <dgm:prSet presAssocID="{DE1D54B3-7052-41F9-B5A3-0D5E71C92936}" presName="sibTrans" presStyleCnt="0"/>
      <dgm:spPr/>
    </dgm:pt>
    <dgm:pt modelId="{8A476BE9-1F93-4FC2-9D40-5EB21A793D36}" type="pres">
      <dgm:prSet presAssocID="{C5F71807-1885-4B13-B1BD-9464C9040858}" presName="node" presStyleLbl="node1" presStyleIdx="2" presStyleCnt="4">
        <dgm:presLayoutVars>
          <dgm:bulletEnabled val="1"/>
        </dgm:presLayoutVars>
      </dgm:prSet>
      <dgm:spPr/>
    </dgm:pt>
    <dgm:pt modelId="{13F04896-4556-41F5-A775-E5FC93E880C6}" type="pres">
      <dgm:prSet presAssocID="{4EB4D69F-355E-4035-A71B-14ABF1CAE5CF}" presName="sibTrans" presStyleCnt="0"/>
      <dgm:spPr/>
    </dgm:pt>
    <dgm:pt modelId="{3C2601B9-9B61-4735-8BE8-55CE745493FF}" type="pres">
      <dgm:prSet presAssocID="{CD8F6E37-50C3-4E5E-BA90-DC826EBF879C}" presName="node" presStyleLbl="node1" presStyleIdx="3" presStyleCnt="4">
        <dgm:presLayoutVars>
          <dgm:bulletEnabled val="1"/>
        </dgm:presLayoutVars>
      </dgm:prSet>
      <dgm:spPr/>
    </dgm:pt>
  </dgm:ptLst>
  <dgm:cxnLst>
    <dgm:cxn modelId="{8D80EB2A-4818-408F-A2ED-F9DD4665F98B}" srcId="{1A612AE2-50AF-42B7-9AFA-22FE9DD4193F}" destId="{3F9E35BD-AF75-439A-9356-92BB22E4AF29}" srcOrd="1" destOrd="0" parTransId="{FC2F8D35-E39E-4DE2-BA65-FB5A8BD99EF3}" sibTransId="{DE1D54B3-7052-41F9-B5A3-0D5E71C92936}"/>
    <dgm:cxn modelId="{BA82DE45-328F-4BDB-8F84-7518EF094E29}" srcId="{1A612AE2-50AF-42B7-9AFA-22FE9DD4193F}" destId="{CD8F6E37-50C3-4E5E-BA90-DC826EBF879C}" srcOrd="3" destOrd="0" parTransId="{73A8E852-22E8-4919-8DF5-324D9E785EB6}" sibTransId="{AE0E0AC7-60EB-4C80-81B7-CD9DAE88502A}"/>
    <dgm:cxn modelId="{698CD47D-DB37-4948-9BC5-61D93C9AF48F}" type="presOf" srcId="{1A612AE2-50AF-42B7-9AFA-22FE9DD4193F}" destId="{E57BC3CE-F9F0-438D-A17F-D6ED85F2D62E}" srcOrd="0" destOrd="0" presId="urn:microsoft.com/office/officeart/2005/8/layout/default"/>
    <dgm:cxn modelId="{FA49347E-37D6-4AED-9BC0-C90A3EB4DED3}" srcId="{1A612AE2-50AF-42B7-9AFA-22FE9DD4193F}" destId="{C5F71807-1885-4B13-B1BD-9464C9040858}" srcOrd="2" destOrd="0" parTransId="{C16EDFC5-EF75-4D40-B2F1-61D462F96082}" sibTransId="{4EB4D69F-355E-4035-A71B-14ABF1CAE5CF}"/>
    <dgm:cxn modelId="{C8A3BEA5-08C1-4FA6-8817-592AB7703D71}" type="presOf" srcId="{089573CC-0472-475D-80FC-B035D5E92D1B}" destId="{9741D24D-FA51-4339-8A8E-6DF63F8156E1}" srcOrd="0" destOrd="0" presId="urn:microsoft.com/office/officeart/2005/8/layout/default"/>
    <dgm:cxn modelId="{B66E2FBE-1F80-4D45-8C74-59564BA7FBCA}" type="presOf" srcId="{CD8F6E37-50C3-4E5E-BA90-DC826EBF879C}" destId="{3C2601B9-9B61-4735-8BE8-55CE745493FF}" srcOrd="0" destOrd="0" presId="urn:microsoft.com/office/officeart/2005/8/layout/default"/>
    <dgm:cxn modelId="{D0B848C0-B1AF-4D0E-812A-D08213B2B2A9}" srcId="{1A612AE2-50AF-42B7-9AFA-22FE9DD4193F}" destId="{089573CC-0472-475D-80FC-B035D5E92D1B}" srcOrd="0" destOrd="0" parTransId="{E02C08F4-A23C-4418-B470-98E1A42938B7}" sibTransId="{A29B41B7-5424-4FB5-89C7-28CB1FECA6A7}"/>
    <dgm:cxn modelId="{DE49CDEA-16E8-49F6-8D0A-3799E42C1BF8}" type="presOf" srcId="{C5F71807-1885-4B13-B1BD-9464C9040858}" destId="{8A476BE9-1F93-4FC2-9D40-5EB21A793D36}" srcOrd="0" destOrd="0" presId="urn:microsoft.com/office/officeart/2005/8/layout/default"/>
    <dgm:cxn modelId="{996440EF-A2AF-411F-9250-D9F9A8C20163}" type="presOf" srcId="{3F9E35BD-AF75-439A-9356-92BB22E4AF29}" destId="{21D09364-D170-4E79-9E64-CE461C53E5E1}" srcOrd="0" destOrd="0" presId="urn:microsoft.com/office/officeart/2005/8/layout/default"/>
    <dgm:cxn modelId="{73D803FB-441E-495E-BB50-5E4A563D8749}" type="presParOf" srcId="{E57BC3CE-F9F0-438D-A17F-D6ED85F2D62E}" destId="{9741D24D-FA51-4339-8A8E-6DF63F8156E1}" srcOrd="0" destOrd="0" presId="urn:microsoft.com/office/officeart/2005/8/layout/default"/>
    <dgm:cxn modelId="{00CD4999-CBF1-4886-B915-F692656AE3B2}" type="presParOf" srcId="{E57BC3CE-F9F0-438D-A17F-D6ED85F2D62E}" destId="{1BC3A6B8-A2DE-42D1-8E3D-F08DD2D8DB79}" srcOrd="1" destOrd="0" presId="urn:microsoft.com/office/officeart/2005/8/layout/default"/>
    <dgm:cxn modelId="{970451B9-453A-4B8D-BD4C-F34B0AD48E3A}" type="presParOf" srcId="{E57BC3CE-F9F0-438D-A17F-D6ED85F2D62E}" destId="{21D09364-D170-4E79-9E64-CE461C53E5E1}" srcOrd="2" destOrd="0" presId="urn:microsoft.com/office/officeart/2005/8/layout/default"/>
    <dgm:cxn modelId="{69505EC1-A8B1-44AB-A89C-EFFF3B013D5D}" type="presParOf" srcId="{E57BC3CE-F9F0-438D-A17F-D6ED85F2D62E}" destId="{F7DE01D3-841D-469D-8414-08D88147D82C}" srcOrd="3" destOrd="0" presId="urn:microsoft.com/office/officeart/2005/8/layout/default"/>
    <dgm:cxn modelId="{B7713662-1F02-4995-A95E-7DE672E8B3A7}" type="presParOf" srcId="{E57BC3CE-F9F0-438D-A17F-D6ED85F2D62E}" destId="{8A476BE9-1F93-4FC2-9D40-5EB21A793D36}" srcOrd="4" destOrd="0" presId="urn:microsoft.com/office/officeart/2005/8/layout/default"/>
    <dgm:cxn modelId="{D8FC79CD-4A9C-4947-8EE0-6EC9F5D02B15}" type="presParOf" srcId="{E57BC3CE-F9F0-438D-A17F-D6ED85F2D62E}" destId="{13F04896-4556-41F5-A775-E5FC93E880C6}" srcOrd="5" destOrd="0" presId="urn:microsoft.com/office/officeart/2005/8/layout/default"/>
    <dgm:cxn modelId="{C06C493C-5C20-4CCB-8625-ED8B7B8CC883}" type="presParOf" srcId="{E57BC3CE-F9F0-438D-A17F-D6ED85F2D62E}" destId="{3C2601B9-9B61-4735-8BE8-55CE745493F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FD82C5-FEC4-4E75-B481-B3886C38D6F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25A303-A89E-4519-B763-3065FF80F445}">
      <dgm:prSet/>
      <dgm:spPr/>
      <dgm:t>
        <a:bodyPr/>
        <a:lstStyle/>
        <a:p>
          <a:pPr>
            <a:defRPr cap="all"/>
          </a:pPr>
          <a:r>
            <a:rPr lang="en-US" dirty="0"/>
            <a:t>ML at least as good as regression for small sample sizes and few number of variables</a:t>
          </a:r>
        </a:p>
      </dgm:t>
    </dgm:pt>
    <dgm:pt modelId="{BBC7BB9C-0CD3-4B0B-82F3-3F46AE7A58F7}" type="parTrans" cxnId="{F0224E92-6811-4A11-ACBF-D93B142E7FC6}">
      <dgm:prSet/>
      <dgm:spPr/>
      <dgm:t>
        <a:bodyPr/>
        <a:lstStyle/>
        <a:p>
          <a:endParaRPr lang="en-US"/>
        </a:p>
      </dgm:t>
    </dgm:pt>
    <dgm:pt modelId="{8807F0D0-FE3B-4616-B0CE-C8E615202A6E}" type="sibTrans" cxnId="{F0224E92-6811-4A11-ACBF-D93B142E7FC6}">
      <dgm:prSet/>
      <dgm:spPr/>
      <dgm:t>
        <a:bodyPr/>
        <a:lstStyle/>
        <a:p>
          <a:endParaRPr lang="en-US"/>
        </a:p>
      </dgm:t>
    </dgm:pt>
    <dgm:pt modelId="{420FD001-E205-4FF5-B7EE-4CC3F3DBA304}">
      <dgm:prSet/>
      <dgm:spPr/>
      <dgm:t>
        <a:bodyPr/>
        <a:lstStyle/>
        <a:p>
          <a:pPr>
            <a:defRPr cap="all"/>
          </a:pPr>
          <a:r>
            <a:rPr lang="en-US" dirty="0"/>
            <a:t>ML could be explored as an alternative methodology for theory building (specially when sample size is small)</a:t>
          </a:r>
        </a:p>
      </dgm:t>
    </dgm:pt>
    <dgm:pt modelId="{52D284C5-1415-4E10-B820-B64B3E8FE557}" type="parTrans" cxnId="{EB0F1B41-25E9-47C4-8235-47A77369FC2E}">
      <dgm:prSet/>
      <dgm:spPr/>
      <dgm:t>
        <a:bodyPr/>
        <a:lstStyle/>
        <a:p>
          <a:endParaRPr lang="en-US"/>
        </a:p>
      </dgm:t>
    </dgm:pt>
    <dgm:pt modelId="{8A9802D9-3BDA-4F68-A1B9-DCB8B64D800B}" type="sibTrans" cxnId="{EB0F1B41-25E9-47C4-8235-47A77369FC2E}">
      <dgm:prSet/>
      <dgm:spPr/>
      <dgm:t>
        <a:bodyPr/>
        <a:lstStyle/>
        <a:p>
          <a:endParaRPr lang="en-US"/>
        </a:p>
      </dgm:t>
    </dgm:pt>
    <dgm:pt modelId="{69A85A09-B543-4D44-AEFA-1DAB6CD367D7}">
      <dgm:prSet/>
      <dgm:spPr/>
      <dgm:t>
        <a:bodyPr/>
        <a:lstStyle/>
        <a:p>
          <a:pPr>
            <a:defRPr cap="all"/>
          </a:pPr>
          <a:endParaRPr lang="en-US" dirty="0"/>
        </a:p>
      </dgm:t>
    </dgm:pt>
    <dgm:pt modelId="{0FB0B4E2-C67F-4FC1-81BB-B5A935B7EBA6}" type="parTrans" cxnId="{AAA26F37-E062-4769-A8AA-95783A07B776}">
      <dgm:prSet/>
      <dgm:spPr/>
      <dgm:t>
        <a:bodyPr/>
        <a:lstStyle/>
        <a:p>
          <a:endParaRPr lang="en-US"/>
        </a:p>
      </dgm:t>
    </dgm:pt>
    <dgm:pt modelId="{E833874B-48F0-460C-BE95-FD469E65B31D}" type="sibTrans" cxnId="{AAA26F37-E062-4769-A8AA-95783A07B776}">
      <dgm:prSet/>
      <dgm:spPr/>
      <dgm:t>
        <a:bodyPr/>
        <a:lstStyle/>
        <a:p>
          <a:endParaRPr lang="en-US"/>
        </a:p>
      </dgm:t>
    </dgm:pt>
    <dgm:pt modelId="{EA0F99A6-2ED0-425C-B4E4-EFA7A72905CB}" type="pres">
      <dgm:prSet presAssocID="{FEFD82C5-FEC4-4E75-B481-B3886C38D6FA}" presName="root" presStyleCnt="0">
        <dgm:presLayoutVars>
          <dgm:dir/>
          <dgm:resizeHandles val="exact"/>
        </dgm:presLayoutVars>
      </dgm:prSet>
      <dgm:spPr/>
    </dgm:pt>
    <dgm:pt modelId="{08A6BB1D-5EC5-448A-B720-C0BBEC0762D5}" type="pres">
      <dgm:prSet presAssocID="{B925A303-A89E-4519-B763-3065FF80F445}" presName="compNode" presStyleCnt="0"/>
      <dgm:spPr/>
    </dgm:pt>
    <dgm:pt modelId="{37DCB13C-416A-4B25-8D18-966E107D3C43}" type="pres">
      <dgm:prSet presAssocID="{B925A303-A89E-4519-B763-3065FF80F44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8BAD868-2799-423F-B9DF-74C3737728D8}" type="pres">
      <dgm:prSet presAssocID="{B925A303-A89E-4519-B763-3065FF80F4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35B5C27-C7EA-47F9-BA33-537EE30F2A95}" type="pres">
      <dgm:prSet presAssocID="{B925A303-A89E-4519-B763-3065FF80F445}" presName="spaceRect" presStyleCnt="0"/>
      <dgm:spPr/>
    </dgm:pt>
    <dgm:pt modelId="{C81B9AAF-2CFD-4EB0-BFB7-2EFF40515A03}" type="pres">
      <dgm:prSet presAssocID="{B925A303-A89E-4519-B763-3065FF80F445}" presName="textRect" presStyleLbl="revTx" presStyleIdx="0" presStyleCnt="3">
        <dgm:presLayoutVars>
          <dgm:chMax val="1"/>
          <dgm:chPref val="1"/>
        </dgm:presLayoutVars>
      </dgm:prSet>
      <dgm:spPr/>
    </dgm:pt>
    <dgm:pt modelId="{9FB7BC77-2362-4369-B1DC-5E960B59AB88}" type="pres">
      <dgm:prSet presAssocID="{8807F0D0-FE3B-4616-B0CE-C8E615202A6E}" presName="sibTrans" presStyleCnt="0"/>
      <dgm:spPr/>
    </dgm:pt>
    <dgm:pt modelId="{693DCB51-32CB-4805-9943-09B5EDDE4227}" type="pres">
      <dgm:prSet presAssocID="{420FD001-E205-4FF5-B7EE-4CC3F3DBA304}" presName="compNode" presStyleCnt="0"/>
      <dgm:spPr/>
    </dgm:pt>
    <dgm:pt modelId="{A0003290-B618-462C-85F1-89B95B0018F2}" type="pres">
      <dgm:prSet presAssocID="{420FD001-E205-4FF5-B7EE-4CC3F3DBA30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4294FBC-E5F0-4257-9F1E-62D4BDF9355A}" type="pres">
      <dgm:prSet presAssocID="{420FD001-E205-4FF5-B7EE-4CC3F3DBA3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BA86CF-1D4D-48D5-AFAD-A2E3F1206048}" type="pres">
      <dgm:prSet presAssocID="{420FD001-E205-4FF5-B7EE-4CC3F3DBA304}" presName="spaceRect" presStyleCnt="0"/>
      <dgm:spPr/>
    </dgm:pt>
    <dgm:pt modelId="{9AA92C0B-DF40-4212-BDB1-21B0A8B4D74F}" type="pres">
      <dgm:prSet presAssocID="{420FD001-E205-4FF5-B7EE-4CC3F3DBA304}" presName="textRect" presStyleLbl="revTx" presStyleIdx="1" presStyleCnt="3">
        <dgm:presLayoutVars>
          <dgm:chMax val="1"/>
          <dgm:chPref val="1"/>
        </dgm:presLayoutVars>
      </dgm:prSet>
      <dgm:spPr/>
    </dgm:pt>
    <dgm:pt modelId="{CFBB5807-F9C7-43DB-B090-99835D83EF35}" type="pres">
      <dgm:prSet presAssocID="{8A9802D9-3BDA-4F68-A1B9-DCB8B64D800B}" presName="sibTrans" presStyleCnt="0"/>
      <dgm:spPr/>
    </dgm:pt>
    <dgm:pt modelId="{11F31021-9AE2-426D-ABA7-5D4F3DA4E2B0}" type="pres">
      <dgm:prSet presAssocID="{69A85A09-B543-4D44-AEFA-1DAB6CD367D7}" presName="compNode" presStyleCnt="0"/>
      <dgm:spPr/>
    </dgm:pt>
    <dgm:pt modelId="{64E4C700-B1B4-4CEC-8935-B1317F3E53FF}" type="pres">
      <dgm:prSet presAssocID="{69A85A09-B543-4D44-AEFA-1DAB6CD367D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9A4E1E3-C0F8-4881-89F2-F5284FFBFF22}" type="pres">
      <dgm:prSet presAssocID="{69A85A09-B543-4D44-AEFA-1DAB6CD367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9240FD3-C3CD-4076-BC5C-C504F0FF3D60}" type="pres">
      <dgm:prSet presAssocID="{69A85A09-B543-4D44-AEFA-1DAB6CD367D7}" presName="spaceRect" presStyleCnt="0"/>
      <dgm:spPr/>
    </dgm:pt>
    <dgm:pt modelId="{5C2E2897-1D30-4FE5-A654-0E13021754F7}" type="pres">
      <dgm:prSet presAssocID="{69A85A09-B543-4D44-AEFA-1DAB6CD367D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5F43B22-1B56-4BFC-92CF-A53AD4073F53}" type="presOf" srcId="{420FD001-E205-4FF5-B7EE-4CC3F3DBA304}" destId="{9AA92C0B-DF40-4212-BDB1-21B0A8B4D74F}" srcOrd="0" destOrd="0" presId="urn:microsoft.com/office/officeart/2018/5/layout/IconLeafLabelList"/>
    <dgm:cxn modelId="{D8891924-7B4A-4FC7-B452-B67FEBF6B501}" type="presOf" srcId="{69A85A09-B543-4D44-AEFA-1DAB6CD367D7}" destId="{5C2E2897-1D30-4FE5-A654-0E13021754F7}" srcOrd="0" destOrd="0" presId="urn:microsoft.com/office/officeart/2018/5/layout/IconLeafLabelList"/>
    <dgm:cxn modelId="{AAA26F37-E062-4769-A8AA-95783A07B776}" srcId="{FEFD82C5-FEC4-4E75-B481-B3886C38D6FA}" destId="{69A85A09-B543-4D44-AEFA-1DAB6CD367D7}" srcOrd="2" destOrd="0" parTransId="{0FB0B4E2-C67F-4FC1-81BB-B5A935B7EBA6}" sibTransId="{E833874B-48F0-460C-BE95-FD469E65B31D}"/>
    <dgm:cxn modelId="{EB0F1B41-25E9-47C4-8235-47A77369FC2E}" srcId="{FEFD82C5-FEC4-4E75-B481-B3886C38D6FA}" destId="{420FD001-E205-4FF5-B7EE-4CC3F3DBA304}" srcOrd="1" destOrd="0" parTransId="{52D284C5-1415-4E10-B820-B64B3E8FE557}" sibTransId="{8A9802D9-3BDA-4F68-A1B9-DCB8B64D800B}"/>
    <dgm:cxn modelId="{13109F61-075F-4D88-A2BB-69E94D90F479}" type="presOf" srcId="{B925A303-A89E-4519-B763-3065FF80F445}" destId="{C81B9AAF-2CFD-4EB0-BFB7-2EFF40515A03}" srcOrd="0" destOrd="0" presId="urn:microsoft.com/office/officeart/2018/5/layout/IconLeafLabelList"/>
    <dgm:cxn modelId="{F0224E92-6811-4A11-ACBF-D93B142E7FC6}" srcId="{FEFD82C5-FEC4-4E75-B481-B3886C38D6FA}" destId="{B925A303-A89E-4519-B763-3065FF80F445}" srcOrd="0" destOrd="0" parTransId="{BBC7BB9C-0CD3-4B0B-82F3-3F46AE7A58F7}" sibTransId="{8807F0D0-FE3B-4616-B0CE-C8E615202A6E}"/>
    <dgm:cxn modelId="{B00832A3-9F5F-40B0-B86A-71B6E6C0C740}" type="presOf" srcId="{FEFD82C5-FEC4-4E75-B481-B3886C38D6FA}" destId="{EA0F99A6-2ED0-425C-B4E4-EFA7A72905CB}" srcOrd="0" destOrd="0" presId="urn:microsoft.com/office/officeart/2018/5/layout/IconLeafLabelList"/>
    <dgm:cxn modelId="{64AA5C62-789F-406E-A563-86E4DD121A97}" type="presParOf" srcId="{EA0F99A6-2ED0-425C-B4E4-EFA7A72905CB}" destId="{08A6BB1D-5EC5-448A-B720-C0BBEC0762D5}" srcOrd="0" destOrd="0" presId="urn:microsoft.com/office/officeart/2018/5/layout/IconLeafLabelList"/>
    <dgm:cxn modelId="{7CA07A43-3C65-46CE-8906-2736664924A3}" type="presParOf" srcId="{08A6BB1D-5EC5-448A-B720-C0BBEC0762D5}" destId="{37DCB13C-416A-4B25-8D18-966E107D3C43}" srcOrd="0" destOrd="0" presId="urn:microsoft.com/office/officeart/2018/5/layout/IconLeafLabelList"/>
    <dgm:cxn modelId="{F05CAE97-789E-4667-93A6-1A5D92135F53}" type="presParOf" srcId="{08A6BB1D-5EC5-448A-B720-C0BBEC0762D5}" destId="{18BAD868-2799-423F-B9DF-74C3737728D8}" srcOrd="1" destOrd="0" presId="urn:microsoft.com/office/officeart/2018/5/layout/IconLeafLabelList"/>
    <dgm:cxn modelId="{BC652A6D-07D2-4FF1-8CE9-53E40AE20994}" type="presParOf" srcId="{08A6BB1D-5EC5-448A-B720-C0BBEC0762D5}" destId="{235B5C27-C7EA-47F9-BA33-537EE30F2A95}" srcOrd="2" destOrd="0" presId="urn:microsoft.com/office/officeart/2018/5/layout/IconLeafLabelList"/>
    <dgm:cxn modelId="{162EA7E5-3FAE-47C8-A7D2-559F67D2209C}" type="presParOf" srcId="{08A6BB1D-5EC5-448A-B720-C0BBEC0762D5}" destId="{C81B9AAF-2CFD-4EB0-BFB7-2EFF40515A03}" srcOrd="3" destOrd="0" presId="urn:microsoft.com/office/officeart/2018/5/layout/IconLeafLabelList"/>
    <dgm:cxn modelId="{EFE52CE7-4B2E-4596-BF89-AD026DFDFE89}" type="presParOf" srcId="{EA0F99A6-2ED0-425C-B4E4-EFA7A72905CB}" destId="{9FB7BC77-2362-4369-B1DC-5E960B59AB88}" srcOrd="1" destOrd="0" presId="urn:microsoft.com/office/officeart/2018/5/layout/IconLeafLabelList"/>
    <dgm:cxn modelId="{0C2581DE-F0BE-45D0-A118-9952DE8ED960}" type="presParOf" srcId="{EA0F99A6-2ED0-425C-B4E4-EFA7A72905CB}" destId="{693DCB51-32CB-4805-9943-09B5EDDE4227}" srcOrd="2" destOrd="0" presId="urn:microsoft.com/office/officeart/2018/5/layout/IconLeafLabelList"/>
    <dgm:cxn modelId="{B6C73CB6-228F-4D12-AA29-F7E1ABB20CB8}" type="presParOf" srcId="{693DCB51-32CB-4805-9943-09B5EDDE4227}" destId="{A0003290-B618-462C-85F1-89B95B0018F2}" srcOrd="0" destOrd="0" presId="urn:microsoft.com/office/officeart/2018/5/layout/IconLeafLabelList"/>
    <dgm:cxn modelId="{A888AA4F-C895-4D40-8D9D-F8F4DB6ED878}" type="presParOf" srcId="{693DCB51-32CB-4805-9943-09B5EDDE4227}" destId="{44294FBC-E5F0-4257-9F1E-62D4BDF9355A}" srcOrd="1" destOrd="0" presId="urn:microsoft.com/office/officeart/2018/5/layout/IconLeafLabelList"/>
    <dgm:cxn modelId="{D853C6DA-A819-4A02-9B4B-39076E6D6D5A}" type="presParOf" srcId="{693DCB51-32CB-4805-9943-09B5EDDE4227}" destId="{3BBA86CF-1D4D-48D5-AFAD-A2E3F1206048}" srcOrd="2" destOrd="0" presId="urn:microsoft.com/office/officeart/2018/5/layout/IconLeafLabelList"/>
    <dgm:cxn modelId="{083E3A71-5B58-49C3-8C11-3C09D464C88B}" type="presParOf" srcId="{693DCB51-32CB-4805-9943-09B5EDDE4227}" destId="{9AA92C0B-DF40-4212-BDB1-21B0A8B4D74F}" srcOrd="3" destOrd="0" presId="urn:microsoft.com/office/officeart/2018/5/layout/IconLeafLabelList"/>
    <dgm:cxn modelId="{392EB4AC-76A4-4C49-8B31-9F0349453BE6}" type="presParOf" srcId="{EA0F99A6-2ED0-425C-B4E4-EFA7A72905CB}" destId="{CFBB5807-F9C7-43DB-B090-99835D83EF35}" srcOrd="3" destOrd="0" presId="urn:microsoft.com/office/officeart/2018/5/layout/IconLeafLabelList"/>
    <dgm:cxn modelId="{4F2AFFE0-17A2-4E0D-920E-577429B6CDC8}" type="presParOf" srcId="{EA0F99A6-2ED0-425C-B4E4-EFA7A72905CB}" destId="{11F31021-9AE2-426D-ABA7-5D4F3DA4E2B0}" srcOrd="4" destOrd="0" presId="urn:microsoft.com/office/officeart/2018/5/layout/IconLeafLabelList"/>
    <dgm:cxn modelId="{06B635D7-59F8-4AB0-B91B-310C10C194D9}" type="presParOf" srcId="{11F31021-9AE2-426D-ABA7-5D4F3DA4E2B0}" destId="{64E4C700-B1B4-4CEC-8935-B1317F3E53FF}" srcOrd="0" destOrd="0" presId="urn:microsoft.com/office/officeart/2018/5/layout/IconLeafLabelList"/>
    <dgm:cxn modelId="{B7359FC9-2049-40EC-840D-8EB2BD461F75}" type="presParOf" srcId="{11F31021-9AE2-426D-ABA7-5D4F3DA4E2B0}" destId="{29A4E1E3-C0F8-4881-89F2-F5284FFBFF22}" srcOrd="1" destOrd="0" presId="urn:microsoft.com/office/officeart/2018/5/layout/IconLeafLabelList"/>
    <dgm:cxn modelId="{2ED59FF7-088D-405E-9D11-A78389BA33EC}" type="presParOf" srcId="{11F31021-9AE2-426D-ABA7-5D4F3DA4E2B0}" destId="{19240FD3-C3CD-4076-BC5C-C504F0FF3D60}" srcOrd="2" destOrd="0" presId="urn:microsoft.com/office/officeart/2018/5/layout/IconLeafLabelList"/>
    <dgm:cxn modelId="{685C1512-D8E0-4DD7-A1C7-CFD262DEEC8A}" type="presParOf" srcId="{11F31021-9AE2-426D-ABA7-5D4F3DA4E2B0}" destId="{5C2E2897-1D30-4FE5-A654-0E13021754F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1D24D-FA51-4339-8A8E-6DF63F8156E1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H1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sample size increases, the relative advantage of ML algorithms over regression-based algorithms in predictive accuracy of turnover intention will increase.</a:t>
          </a:r>
        </a:p>
      </dsp:txBody>
      <dsp:txXfrm>
        <a:off x="1748064" y="2975"/>
        <a:ext cx="3342605" cy="2005563"/>
      </dsp:txXfrm>
    </dsp:sp>
    <dsp:sp modelId="{21D09364-D170-4E79-9E64-CE461C53E5E1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H2: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the number of variables increases, the relative advantage of ML algorithms over regression-based algorithms in predictive accuracy of turnover intention will increase.</a:t>
          </a:r>
        </a:p>
      </dsp:txBody>
      <dsp:txXfrm>
        <a:off x="5424930" y="2975"/>
        <a:ext cx="3342605" cy="2005563"/>
      </dsp:txXfrm>
    </dsp:sp>
    <dsp:sp modelId="{8A476BE9-1F93-4FC2-9D40-5EB21A793D3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H3a: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models trained with work-related psychological constructs will show better predictive accuracy metrics when predicting turnover intention than models trained using biodata.</a:t>
          </a:r>
        </a:p>
      </dsp:txBody>
      <dsp:txXfrm>
        <a:off x="1748064" y="2342799"/>
        <a:ext cx="3342605" cy="2005563"/>
      </dsp:txXfrm>
    </dsp:sp>
    <dsp:sp modelId="{3C2601B9-9B61-4735-8BE8-55CE745493FF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H3b: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predictive accuracy of machine learning models will increase when work-related psychological constructs are added to the model.</a:t>
          </a:r>
        </a:p>
      </dsp:txBody>
      <dsp:txXfrm>
        <a:off x="5424930" y="2342799"/>
        <a:ext cx="3342605" cy="200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CB13C-416A-4B25-8D18-966E107D3C43}">
      <dsp:nvSpPr>
        <dsp:cNvPr id="0" name=""/>
        <dsp:cNvSpPr/>
      </dsp:nvSpPr>
      <dsp:spPr>
        <a:xfrm>
          <a:off x="679050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AD868-2799-423F-B9DF-74C3737728D8}">
      <dsp:nvSpPr>
        <dsp:cNvPr id="0" name=""/>
        <dsp:cNvSpPr/>
      </dsp:nvSpPr>
      <dsp:spPr>
        <a:xfrm>
          <a:off x="1081237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B9AAF-2CFD-4EB0-BFB7-2EFF40515A03}">
      <dsp:nvSpPr>
        <dsp:cNvPr id="0" name=""/>
        <dsp:cNvSpPr/>
      </dsp:nvSpPr>
      <dsp:spPr>
        <a:xfrm>
          <a:off x="75768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ML at least as good as regression for small sample sizes and few number of variables</a:t>
          </a:r>
        </a:p>
      </dsp:txBody>
      <dsp:txXfrm>
        <a:off x="75768" y="2851938"/>
        <a:ext cx="3093750" cy="720000"/>
      </dsp:txXfrm>
    </dsp:sp>
    <dsp:sp modelId="{A0003290-B618-462C-85F1-89B95B0018F2}">
      <dsp:nvSpPr>
        <dsp:cNvPr id="0" name=""/>
        <dsp:cNvSpPr/>
      </dsp:nvSpPr>
      <dsp:spPr>
        <a:xfrm>
          <a:off x="4314206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94FBC-E5F0-4257-9F1E-62D4BDF9355A}">
      <dsp:nvSpPr>
        <dsp:cNvPr id="0" name=""/>
        <dsp:cNvSpPr/>
      </dsp:nvSpPr>
      <dsp:spPr>
        <a:xfrm>
          <a:off x="4716393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92C0B-DF40-4212-BDB1-21B0A8B4D74F}">
      <dsp:nvSpPr>
        <dsp:cNvPr id="0" name=""/>
        <dsp:cNvSpPr/>
      </dsp:nvSpPr>
      <dsp:spPr>
        <a:xfrm>
          <a:off x="3710925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ML could be explored as an alternative methodology for theory building (specially when sample size is small)</a:t>
          </a:r>
        </a:p>
      </dsp:txBody>
      <dsp:txXfrm>
        <a:off x="3710925" y="2851938"/>
        <a:ext cx="3093750" cy="720000"/>
      </dsp:txXfrm>
    </dsp:sp>
    <dsp:sp modelId="{64E4C700-B1B4-4CEC-8935-B1317F3E53FF}">
      <dsp:nvSpPr>
        <dsp:cNvPr id="0" name=""/>
        <dsp:cNvSpPr/>
      </dsp:nvSpPr>
      <dsp:spPr>
        <a:xfrm>
          <a:off x="7949362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A4E1E3-C0F8-4881-89F2-F5284FFBFF22}">
      <dsp:nvSpPr>
        <dsp:cNvPr id="0" name=""/>
        <dsp:cNvSpPr/>
      </dsp:nvSpPr>
      <dsp:spPr>
        <a:xfrm>
          <a:off x="8351550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E2897-1D30-4FE5-A654-0E13021754F7}">
      <dsp:nvSpPr>
        <dsp:cNvPr id="0" name=""/>
        <dsp:cNvSpPr/>
      </dsp:nvSpPr>
      <dsp:spPr>
        <a:xfrm>
          <a:off x="7346081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300" kern="1200" dirty="0"/>
        </a:p>
      </dsp:txBody>
      <dsp:txXfrm>
        <a:off x="7346081" y="285193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80E7D-A93F-4CC4-A822-F6FDD7096EA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8CAB8-240F-49D9-A43D-1139F9997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 intro to ML here. Discussion what these programs are to get caught to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here about some of the ML algorithms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8CAB8-240F-49D9-A43D-1139F99971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7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D726-8A7F-546A-93E7-BB873D87C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13279-0EC8-061A-8508-36ED43C51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74A9A-9B2E-CA32-1861-436F44A2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84E95-E2C3-C17C-C068-830ADC0A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1BF7-4335-16FA-65F3-C76909A6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3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DD65-6BCB-E0A4-F86C-831875B7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24B18-F53C-DE67-F741-EEBA47037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5AE0E-314D-62DA-66C6-E3CA6DEE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2D-5379-D1D9-7ED3-3664589B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6EA0-EFEA-38F3-E9F5-45C3B645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2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134B7-A5DF-5CEB-16D3-EC479DCC8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914DD-5FEB-8267-75CD-7FD50BD5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C8134-1DD5-4E11-2F7F-97634F51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873BA-40DB-CCA3-43B4-FC6783C2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684BF-E111-47FD-BB78-0222428A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E40F-F00B-3C23-84EF-669C3C57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E96-0A40-C22E-3151-C68818A5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AFE05-C90F-D97F-104A-CEAA1A22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0ED8-65C8-8E9B-7007-BF654423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6650A-4820-CF48-C521-030F4EC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1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3837-49C7-8BC4-8D5D-AB50F4B5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37CA4-65DB-A938-A73F-201D30B12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29846-43F7-3D0C-9E81-680AEB60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3EED6-0E00-0BF4-3CC1-8336C294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4267F-5148-590A-103C-F6FC3007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5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94E6-5CF6-E6DE-883A-8D4AAFBC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F730-9833-29F2-7BEF-3281A547B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20307-A4BF-8ED0-487D-1479744AF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5AB8C-9978-43A2-0555-65557F35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9E7B0-FAE0-5115-3366-E8EDD76F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C9F3C-EC4F-6F20-CB97-9DB1394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2B2E-BEDD-2802-B2EF-5A54B2621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7DA12-B870-6A86-7E00-5A8733974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EBF5D-3A87-3E15-0726-320AB777D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B01A1-DA96-5321-D54D-0F438B59C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557BF-9B98-BBB8-ABF5-B3F19A113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A293A-6896-539C-B2B1-67E74DD5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1D871-0C99-2E2C-9AA3-C19438FE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A2F5A-823E-EC26-F6C7-E9CE075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5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B652-1013-225B-FA21-78CE4592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1C87D-E827-5F1D-FDC0-E5F3E70C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10B01-B2F5-E077-1CB5-55DACC4E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AA5BB-71FC-7AE2-6794-70E737DD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3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7E9D0-80FD-4C53-399E-9E1D27F5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A4671-3D31-85BA-8508-3E9BE014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41A8-DA06-9CAE-055B-CB91E998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3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604D-297F-106B-FA29-FBA96D56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B8B3-679F-1534-750C-A5F458BB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376F4-6B1E-5C31-00AD-8F112A7DD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BB5E-D2D8-173C-0C49-85C0C498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6423D-347E-17BD-E53C-16BCE536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AC61F-23CE-D863-B447-04BF0D9D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7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4E1B-6AD6-ABBF-C00F-749D0B7C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19289-7132-2B27-BB71-554FE4EE3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01222-55B8-A9DE-6F72-E1A2CBC6C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22FB3-E0DA-4A0C-78D3-8A6765E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B1319-337E-EBA6-CC92-20D54F02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B9FFD-AC0C-171E-709C-FD2C23BD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3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4B452-5488-4779-B0B1-89DAE97C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DE2F9-520E-2393-9964-693DFA81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3B8BF-9E25-0A3B-9F9C-6DD0AEFE1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24DCD-6631-484F-9445-1C3CF6036E8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FE38E-2FFB-CDB4-8CDA-0688B0D72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BAB7C-B3DD-95E9-1817-98581C96C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690FE-9F90-41A8-B171-58B320E6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4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opm.gov/fevs/reports/technical-reports/technical-report/technical-report/2022/2022-technical-report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8753E8E-7C51-1795-07E8-CBF404334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55860-F89E-8EE9-05C5-F5990F3AA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marL="0" marR="0" algn="ctr">
              <a:lnSpc>
                <a:spcPct val="200000"/>
              </a:lnSpc>
              <a:spcBef>
                <a:spcPts val="1020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Influence of Parsimony and Work-related Psychological Constructs in Predicting Turnover Intention when Using Machine Learning VS Regression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ADE35-A6FA-BCA3-70DE-9CD43E4F8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Diego Figueiras</a:t>
            </a:r>
          </a:p>
        </p:txBody>
      </p:sp>
    </p:spTree>
    <p:extLst>
      <p:ext uri="{BB962C8B-B14F-4D97-AF65-F5344CB8AC3E}">
        <p14:creationId xmlns:p14="http://schemas.microsoft.com/office/powerpoint/2010/main" val="27057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2C89D-400C-29B8-66CB-04ECB352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57E1-28C8-8DBF-0349-7676478C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Federal Employee Viewpoint Survey (FEVS)</a:t>
            </a:r>
            <a:endParaRPr lang="en-US" sz="2000" dirty="0"/>
          </a:p>
          <a:p>
            <a:pPr lvl="1"/>
            <a:r>
              <a:rPr lang="en-US" sz="1600" dirty="0"/>
              <a:t>Developed by the Office of Personnel Management (OPM)</a:t>
            </a:r>
          </a:p>
          <a:p>
            <a:pPr lvl="1"/>
            <a:r>
              <a:rPr lang="en-US" sz="1600" dirty="0"/>
              <a:t>105 variables</a:t>
            </a:r>
          </a:p>
          <a:p>
            <a:pPr lvl="1"/>
            <a:r>
              <a:rPr lang="en-US" sz="1600" dirty="0"/>
              <a:t>N=557,779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10C4D9B-DDCA-A91C-D9B1-98CAE44F9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C89A-E6DD-3676-1AE5-B1325334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C607-D73C-97B5-BB45-46314990B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Independent variables</a:t>
            </a:r>
          </a:p>
          <a:p>
            <a:pPr lvl="1"/>
            <a:r>
              <a:rPr lang="en-US" sz="1800" b="1" dirty="0"/>
              <a:t>My Work Experience: </a:t>
            </a:r>
            <a:r>
              <a:rPr lang="en-US" sz="1800" dirty="0"/>
              <a:t>Employee’s personal work experiences and opinions</a:t>
            </a:r>
          </a:p>
          <a:p>
            <a:pPr lvl="1"/>
            <a:r>
              <a:rPr lang="en-US" sz="1800" b="1" dirty="0"/>
              <a:t>My Work Unit: </a:t>
            </a:r>
            <a:r>
              <a:rPr lang="en-US" sz="1800" dirty="0"/>
              <a:t>Employee’s opinions regarding cooperation, recruitment, quality, and performance management in the work unit.</a:t>
            </a:r>
          </a:p>
          <a:p>
            <a:pPr lvl="1"/>
            <a:r>
              <a:rPr lang="en-US" sz="1800" b="1" dirty="0"/>
              <a:t>My Organization: </a:t>
            </a:r>
            <a:r>
              <a:rPr lang="en-US" sz="1800" dirty="0"/>
              <a:t>employee’s opinions </a:t>
            </a:r>
            <a:r>
              <a:rPr lang="en-US" sz="1800" b="0" i="0" u="none" strike="noStrike" baseline="0" dirty="0">
                <a:latin typeface="LMRoman12-Regular"/>
              </a:rPr>
              <a:t>covered agency policies and practices related to job</a:t>
            </a:r>
            <a:r>
              <a:rPr lang="en-US" sz="1800" b="0" i="0" u="none" strike="noStrike" baseline="0" dirty="0">
                <a:latin typeface="LMSans8-Regular"/>
              </a:rPr>
              <a:t> </a:t>
            </a:r>
            <a:r>
              <a:rPr lang="en-US" sz="1800" b="0" i="0" u="none" strike="noStrike" baseline="0" dirty="0">
                <a:latin typeface="LMRoman12-Regular"/>
              </a:rPr>
              <a:t>performance, performance appraisals, workplace diversity and fairness, as well as perceptions of employees’ personal empowerment, safety, and preparedness.</a:t>
            </a:r>
          </a:p>
          <a:p>
            <a:pPr lvl="1"/>
            <a:r>
              <a:rPr lang="en-US" sz="1800" b="1" dirty="0">
                <a:latin typeface="LMRoman12-Regular"/>
              </a:rPr>
              <a:t>My Supervisor: </a:t>
            </a:r>
            <a:r>
              <a:rPr lang="en-US" sz="1800" b="0" i="0" u="none" strike="noStrike" baseline="0" dirty="0">
                <a:latin typeface="LMRoman12-Regular"/>
              </a:rPr>
              <a:t>employees’ perceptions of their supervisor</a:t>
            </a:r>
          </a:p>
          <a:p>
            <a:pPr lvl="1"/>
            <a:r>
              <a:rPr lang="en-US" sz="1800" b="1" dirty="0">
                <a:latin typeface="LMRoman12-Regular"/>
              </a:rPr>
              <a:t>Leadership: </a:t>
            </a:r>
            <a:r>
              <a:rPr lang="en-US" sz="1800" b="0" i="0" u="none" strike="noStrike" baseline="0" dirty="0">
                <a:latin typeface="LMRoman12-Regular"/>
              </a:rPr>
              <a:t>the effectiveness of the agency’s senior leaders and managers, overall, and in motivating employees, maintaining high ethical standards, communicating organizational policies, and generating respect.</a:t>
            </a:r>
            <a:endParaRPr lang="en-US" sz="1800" dirty="0"/>
          </a:p>
          <a:p>
            <a:pPr lvl="1"/>
            <a:r>
              <a:rPr lang="en-US" sz="1800" b="1" dirty="0"/>
              <a:t>My Satisfaction: </a:t>
            </a:r>
            <a:r>
              <a:rPr lang="en-US" sz="1800" b="0" i="0" u="none" strike="noStrike" baseline="0" dirty="0">
                <a:latin typeface="LMRoman12-Regular"/>
              </a:rPr>
              <a:t>addressed employee satisfaction with various aspects of their jobs, including pay, job training, opportunities for advancement, recognition for work well done, and the policies and practices of senior leaders.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2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8C2B-E20F-7210-84B8-AF65E38B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1BEA-105C-E69D-6F5A-8C34AFB0C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j-lt"/>
              </a:rPr>
              <a:t>Independent Variables (cont.)</a:t>
            </a:r>
          </a:p>
          <a:p>
            <a:pPr lvl="1"/>
            <a:r>
              <a:rPr lang="en-US" b="1" i="0" u="none" strike="noStrike" baseline="0" dirty="0">
                <a:latin typeface="+mj-lt"/>
              </a:rPr>
              <a:t>Diversity, Equity, Inclusion, and Accessibility: </a:t>
            </a:r>
            <a:r>
              <a:rPr lang="en-US" b="0" i="0" u="none" strike="noStrike" baseline="0" dirty="0">
                <a:latin typeface="+mj-lt"/>
              </a:rPr>
              <a:t>employees perceptions of policies and practices related to diversity, equity, and inclusion in their</a:t>
            </a:r>
            <a:r>
              <a:rPr lang="en-US" dirty="0">
                <a:latin typeface="+mj-lt"/>
              </a:rPr>
              <a:t> </a:t>
            </a:r>
            <a:r>
              <a:rPr lang="en-US" b="0" i="0" u="none" strike="noStrike" baseline="0" dirty="0">
                <a:latin typeface="+mj-lt"/>
              </a:rPr>
              <a:t>agency and also meeting accessibility needs.</a:t>
            </a:r>
          </a:p>
          <a:p>
            <a:pPr lvl="1"/>
            <a:r>
              <a:rPr lang="en-US" b="1" i="0" u="none" strike="noStrike" baseline="0" dirty="0">
                <a:latin typeface="+mj-lt"/>
              </a:rPr>
              <a:t>Employee Experience: </a:t>
            </a:r>
            <a:r>
              <a:rPr lang="en-US" b="0" i="0" u="none" strike="noStrike" baseline="0" dirty="0">
                <a:latin typeface="+mj-lt"/>
              </a:rPr>
              <a:t>employees’ experience of they experience their work and what motivates them.</a:t>
            </a:r>
          </a:p>
          <a:p>
            <a:pPr lvl="1"/>
            <a:r>
              <a:rPr lang="en-US" b="1" i="0" u="none" strike="noStrike" baseline="0" dirty="0">
                <a:latin typeface="+mj-lt"/>
              </a:rPr>
              <a:t>Pandemic, Transition to the Worksite, Workplace Flexibilities:</a:t>
            </a:r>
            <a:r>
              <a:rPr lang="en-US" b="1" dirty="0">
                <a:latin typeface="+mj-lt"/>
              </a:rPr>
              <a:t> </a:t>
            </a:r>
            <a:r>
              <a:rPr lang="en-US" b="0" i="0" u="none" strike="noStrike" baseline="0" dirty="0">
                <a:latin typeface="+mj-lt"/>
              </a:rPr>
              <a:t>addressed the continuing impact of the COVID-19 pandemic and decisions related to returning to the worksite.</a:t>
            </a:r>
          </a:p>
          <a:p>
            <a:pPr lvl="1"/>
            <a:r>
              <a:rPr lang="en-US" b="1" i="0" u="none" strike="noStrike" baseline="0" dirty="0">
                <a:latin typeface="+mj-lt"/>
              </a:rPr>
              <a:t>Paid Parental Leave:</a:t>
            </a:r>
            <a:r>
              <a:rPr lang="en-US" b="1" dirty="0">
                <a:latin typeface="+mj-lt"/>
              </a:rPr>
              <a:t> </a:t>
            </a:r>
            <a:r>
              <a:rPr lang="en-US" b="0" i="0" u="none" strike="noStrike" baseline="0" dirty="0">
                <a:latin typeface="+mj-lt"/>
              </a:rPr>
              <a:t>the experiences of using the new paid parental leave benefit for employees who indicated they had used it.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774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9FCA-3A20-5706-0FEE-D869BEA7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74989-44E8-6402-DD02-C6D24E7CB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Dependent Variable</a:t>
            </a:r>
          </a:p>
          <a:p>
            <a:pPr algn="l"/>
            <a:r>
              <a:rPr lang="en-US" sz="2000" dirty="0"/>
              <a:t>Turnover Intention: </a:t>
            </a:r>
            <a:r>
              <a:rPr lang="en-US" sz="2000" b="0" i="0" u="none" strike="noStrike" baseline="0" dirty="0">
                <a:latin typeface="LMRoman12-Regular"/>
              </a:rPr>
              <a:t>employee’s intention to leave their</a:t>
            </a:r>
            <a:r>
              <a:rPr lang="en-US" sz="2000" dirty="0">
                <a:latin typeface="LMRoman12-Regular"/>
              </a:rPr>
              <a:t> </a:t>
            </a:r>
            <a:r>
              <a:rPr lang="en-US" sz="2000" b="0" i="0" u="none" strike="noStrike" baseline="0" dirty="0">
                <a:latin typeface="LMRoman12-Regular"/>
              </a:rPr>
              <a:t>organization.	</a:t>
            </a:r>
          </a:p>
          <a:p>
            <a:pPr algn="l"/>
            <a:r>
              <a:rPr lang="en-US" sz="2000" b="0" i="0" u="none" strike="noStrike" baseline="0" dirty="0">
                <a:latin typeface="LMRoman12-Regular"/>
              </a:rPr>
              <a:t>“Are you contemplating leaving your organization within the next year, and if so, why?”	</a:t>
            </a:r>
          </a:p>
          <a:p>
            <a:pPr lvl="1"/>
            <a:r>
              <a:rPr lang="en-US" sz="2000" dirty="0">
                <a:latin typeface="LMRoman12-Regular"/>
              </a:rPr>
              <a:t>A) No.</a:t>
            </a:r>
          </a:p>
          <a:p>
            <a:pPr lvl="1"/>
            <a:r>
              <a:rPr lang="en-US" sz="2000" dirty="0">
                <a:latin typeface="LMRoman12-Regular"/>
              </a:rPr>
              <a:t>B) </a:t>
            </a:r>
            <a:r>
              <a:rPr lang="en-US" sz="2000" b="0" i="0" u="none" strike="noStrike" baseline="0" dirty="0">
                <a:latin typeface="LMRoman12-Regular"/>
              </a:rPr>
              <a:t>Yes, to take another job within the Federal Government. </a:t>
            </a:r>
          </a:p>
          <a:p>
            <a:pPr lvl="1"/>
            <a:r>
              <a:rPr lang="en-US" sz="2000" dirty="0">
                <a:latin typeface="LMRoman12-Regular"/>
              </a:rPr>
              <a:t>C) </a:t>
            </a:r>
            <a:r>
              <a:rPr lang="en-US" sz="2000" b="0" i="0" u="none" strike="noStrike" baseline="0" dirty="0">
                <a:latin typeface="LMRoman12-Regular"/>
              </a:rPr>
              <a:t>Yes, to take another job outside the Federal Government.</a:t>
            </a:r>
          </a:p>
          <a:p>
            <a:pPr lvl="1"/>
            <a:r>
              <a:rPr lang="en-US" sz="2000" dirty="0">
                <a:latin typeface="LMRoman12-Regular"/>
              </a:rPr>
              <a:t>D) </a:t>
            </a:r>
            <a:r>
              <a:rPr lang="en-US" sz="2000" b="0" i="0" u="none" strike="noStrike" baseline="0" dirty="0">
                <a:latin typeface="LMRoman12-Regular"/>
              </a:rPr>
              <a:t>Yes, other.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4809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EC0F-FF08-54D6-E02F-1AAF111C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BCD9-A371-39D1-598E-311661B1E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4 ML Algorithms:</a:t>
            </a:r>
          </a:p>
          <a:p>
            <a:pPr lvl="1"/>
            <a:r>
              <a:rPr lang="en-US" dirty="0" err="1"/>
              <a:t>Xgboosting</a:t>
            </a:r>
            <a:endParaRPr lang="en-US" dirty="0"/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Random Forest</a:t>
            </a:r>
          </a:p>
          <a:p>
            <a:r>
              <a:rPr lang="en-US" dirty="0"/>
              <a:t>10 k-fold</a:t>
            </a:r>
          </a:p>
          <a:p>
            <a:r>
              <a:rPr lang="en-US" dirty="0"/>
              <a:t>4/5 Training set</a:t>
            </a:r>
          </a:p>
          <a:p>
            <a:r>
              <a:rPr lang="en-US" dirty="0"/>
              <a:t>1/5 Testing set</a:t>
            </a:r>
          </a:p>
        </p:txBody>
      </p:sp>
    </p:spTree>
    <p:extLst>
      <p:ext uri="{BB962C8B-B14F-4D97-AF65-F5344CB8AC3E}">
        <p14:creationId xmlns:p14="http://schemas.microsoft.com/office/powerpoint/2010/main" val="48269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E218-C484-5028-51A1-C8628B6E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4BCEFE-55E4-4E63-0E07-8A95A0EE2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761"/>
              </p:ext>
            </p:extLst>
          </p:nvPr>
        </p:nvGraphicFramePr>
        <p:xfrm>
          <a:off x="838200" y="1825625"/>
          <a:ext cx="105156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6262098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85786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07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91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417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45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1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42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2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01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84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3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2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71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8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F8488-8724-5B23-136F-F5D09499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C50C-A75B-9D00-C9D6-75715B320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Results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47547-522C-F83B-E36C-79480D6D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5" y="2619784"/>
            <a:ext cx="2700030" cy="3600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2373B-1D6E-56EF-84F5-4E2FBE5B2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84" y="2619784"/>
            <a:ext cx="2763031" cy="3600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35882-2377-D512-2804-B4DB8B0E0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444" y="2560868"/>
            <a:ext cx="3758184" cy="29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3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80B3-F0D7-F96A-705A-94B48B7A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165E-1021-87F8-B261-57D885290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Interactive Table Time!!!!</a:t>
            </a:r>
          </a:p>
        </p:txBody>
      </p:sp>
    </p:spTree>
    <p:extLst>
      <p:ext uri="{BB962C8B-B14F-4D97-AF65-F5344CB8AC3E}">
        <p14:creationId xmlns:p14="http://schemas.microsoft.com/office/powerpoint/2010/main" val="112391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F91B-95C0-D80D-8385-0B04F483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C5DE-55C0-4767-3D42-3CA169DD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  <a:p>
            <a:pPr lvl="1"/>
            <a:r>
              <a:rPr lang="en-US" dirty="0"/>
              <a:t>Hypothesis 1 partially supported: ML algorithms slightly outperform regression regardless of sample size.</a:t>
            </a:r>
          </a:p>
          <a:p>
            <a:pPr lvl="1"/>
            <a:r>
              <a:rPr lang="en-US" dirty="0"/>
              <a:t>Hypothesis 2 partially supported: ML algorithms slightly outperform regression regardless of number of variables.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85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5914-1759-F939-5143-038A4DE0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5BF8-61ED-9FA5-F98E-862A1167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Criticism	</a:t>
            </a:r>
          </a:p>
          <a:p>
            <a:pPr lvl="1"/>
            <a:r>
              <a:rPr lang="en-US" dirty="0"/>
              <a:t>ML might be overfitting the data </a:t>
            </a:r>
          </a:p>
          <a:p>
            <a:pPr lvl="2"/>
            <a:r>
              <a:rPr lang="en-US" dirty="0"/>
              <a:t>Black box</a:t>
            </a:r>
          </a:p>
          <a:p>
            <a:pPr lvl="1"/>
            <a:r>
              <a:rPr lang="en-US" dirty="0"/>
              <a:t>Difference doesn’t matter: regression useful for theory crafting</a:t>
            </a:r>
          </a:p>
          <a:p>
            <a:pPr lvl="2"/>
            <a:r>
              <a:rPr lang="en-US" dirty="0"/>
              <a:t>ML only focuses on prediction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8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0A0EEE3-EC2C-2629-D698-6BEA027E7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4400" dirty="0"/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0432F-BEFF-690C-D453-BBBC65FA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42" y="1728120"/>
            <a:ext cx="4736963" cy="32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2C89D-400C-29B8-66CB-04ECB352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57E1-28C8-8DBF-0349-7676478C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Utility for academic researchers</a:t>
            </a:r>
          </a:p>
          <a:p>
            <a:pPr lvl="1"/>
            <a:r>
              <a:rPr lang="en-US" sz="1600" dirty="0"/>
              <a:t>Can we answer theoretical questions with these models?</a:t>
            </a:r>
          </a:p>
          <a:p>
            <a:r>
              <a:rPr lang="en-US" sz="2000" dirty="0"/>
              <a:t>Qualtrics survey</a:t>
            </a:r>
          </a:p>
          <a:p>
            <a:r>
              <a:rPr lang="en-US" sz="2000" dirty="0"/>
              <a:t>Amazon </a:t>
            </a:r>
            <a:r>
              <a:rPr lang="en-US" sz="2000" dirty="0" err="1"/>
              <a:t>Mturk</a:t>
            </a:r>
            <a:endParaRPr lang="en-US" sz="2000" dirty="0"/>
          </a:p>
          <a:p>
            <a:r>
              <a:rPr lang="en-US" sz="2000" dirty="0"/>
              <a:t>281 – 241 after exclusion due to attention checks and incompletion</a:t>
            </a:r>
          </a:p>
          <a:p>
            <a:r>
              <a:rPr lang="en-US" sz="2000" dirty="0"/>
              <a:t>$1.50 per assignment</a:t>
            </a:r>
          </a:p>
          <a:p>
            <a:r>
              <a:rPr lang="en-US" sz="2000" dirty="0"/>
              <a:t>$500 total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10C4D9B-DDCA-A91C-D9B1-98CAE44F9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8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DF88-60F0-79DC-660C-DDF1D500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0186D-2A99-05FA-B81F-C8071D31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Independent Variables (Work-related psychological constructs)</a:t>
            </a:r>
          </a:p>
          <a:p>
            <a:pPr lvl="1"/>
            <a:r>
              <a:rPr lang="en-US" b="0" i="0" u="none" strike="noStrike" baseline="0" dirty="0">
                <a:latin typeface="LMRoman12-Regular"/>
              </a:rPr>
              <a:t>3-items Utrecht Work Engagement Scale (</a:t>
            </a:r>
            <a:r>
              <a:rPr lang="en-US" b="1" i="0" u="none" strike="noStrike" baseline="0" dirty="0">
                <a:latin typeface="LMRoman12-Regular"/>
              </a:rPr>
              <a:t>UWES-3</a:t>
            </a:r>
            <a:r>
              <a:rPr lang="en-US" b="0" i="0" u="none" strike="noStrike" baseline="0" dirty="0">
                <a:latin typeface="LMRoman12-Regular"/>
              </a:rPr>
              <a:t>)</a:t>
            </a:r>
          </a:p>
          <a:p>
            <a:pPr lvl="1"/>
            <a:r>
              <a:rPr lang="en-US" b="0" i="0" u="none" strike="noStrike" baseline="0" dirty="0">
                <a:latin typeface="LMRoman12-Regular"/>
              </a:rPr>
              <a:t>9-items Lodahl and </a:t>
            </a:r>
            <a:r>
              <a:rPr lang="en-US" b="0" i="0" u="none" strike="noStrike" baseline="0" dirty="0" err="1">
                <a:latin typeface="LMRoman12-Regular"/>
              </a:rPr>
              <a:t>Kejner’s</a:t>
            </a:r>
            <a:r>
              <a:rPr lang="en-US" b="0" i="0" u="none" strike="noStrike" baseline="0" dirty="0">
                <a:latin typeface="LMRoman12-Regular"/>
              </a:rPr>
              <a:t> Job Involvement Scale</a:t>
            </a:r>
            <a:r>
              <a:rPr lang="en-US" dirty="0">
                <a:latin typeface="LMRoman12-Regular"/>
              </a:rPr>
              <a:t> (</a:t>
            </a:r>
            <a:r>
              <a:rPr lang="en-US" b="1" dirty="0">
                <a:latin typeface="LMRoman12-Regular"/>
              </a:rPr>
              <a:t>JI</a:t>
            </a:r>
            <a:r>
              <a:rPr lang="en-US" dirty="0">
                <a:latin typeface="LMRoman12-Regular"/>
              </a:rPr>
              <a:t>)</a:t>
            </a:r>
          </a:p>
          <a:p>
            <a:pPr lvl="1"/>
            <a:r>
              <a:rPr lang="en-US" dirty="0">
                <a:latin typeface="LMRoman12-Regular"/>
              </a:rPr>
              <a:t>A</a:t>
            </a:r>
            <a:r>
              <a:rPr lang="en-US" b="0" i="0" u="none" strike="noStrike" baseline="0" dirty="0">
                <a:latin typeface="LMRoman12-Regular"/>
              </a:rPr>
              <a:t>ffective (</a:t>
            </a:r>
            <a:r>
              <a:rPr lang="en-US" b="1" i="0" u="none" strike="noStrike" baseline="0" dirty="0">
                <a:latin typeface="LMRoman12-Regular"/>
              </a:rPr>
              <a:t>ACS</a:t>
            </a:r>
            <a:r>
              <a:rPr lang="en-US" b="0" i="0" u="none" strike="noStrike" baseline="0" dirty="0">
                <a:latin typeface="LMRoman12-Regular"/>
              </a:rPr>
              <a:t>) and normative (</a:t>
            </a:r>
            <a:r>
              <a:rPr lang="en-US" b="1" i="0" u="none" strike="noStrike" baseline="0" dirty="0">
                <a:latin typeface="LMRoman12-Regular"/>
              </a:rPr>
              <a:t>NCS</a:t>
            </a:r>
            <a:r>
              <a:rPr lang="en-US" b="0" i="0" u="none" strike="noStrike" baseline="0" dirty="0">
                <a:latin typeface="LMRoman12-Regular"/>
              </a:rPr>
              <a:t>) components of the revised Three-Component Model (TCM) Employee Commitment Survey</a:t>
            </a:r>
          </a:p>
          <a:p>
            <a:pPr lvl="1"/>
            <a:r>
              <a:rPr lang="en-US" b="0" i="0" u="none" strike="noStrike" baseline="0" dirty="0">
                <a:latin typeface="LMRoman12-Regular"/>
              </a:rPr>
              <a:t>1-item Graphic Scale of Organizational Identification (</a:t>
            </a:r>
            <a:r>
              <a:rPr lang="en-US" b="1" i="0" u="none" strike="noStrike" baseline="0" dirty="0">
                <a:latin typeface="LMRoman12-Regular"/>
              </a:rPr>
              <a:t>GSOI</a:t>
            </a:r>
            <a:r>
              <a:rPr lang="en-US" b="0" i="0" u="none" strike="noStrike" baseline="0" dirty="0">
                <a:latin typeface="LMRoman12-Regular"/>
              </a:rPr>
              <a:t>)</a:t>
            </a:r>
            <a:endParaRPr lang="en-US" dirty="0">
              <a:latin typeface="LMRoman12-Regular"/>
            </a:endParaRPr>
          </a:p>
          <a:p>
            <a:pPr lvl="1"/>
            <a:r>
              <a:rPr lang="en-US" b="0" i="0" u="none" strike="noStrike" baseline="0" dirty="0">
                <a:latin typeface="LMRoman12-Regular"/>
              </a:rPr>
              <a:t>8-item Survey of Perceived Organizational Support (</a:t>
            </a:r>
            <a:r>
              <a:rPr lang="en-US" b="1" i="0" u="none" strike="noStrike" baseline="0" dirty="0">
                <a:latin typeface="LMRoman12-Regular"/>
              </a:rPr>
              <a:t>SPOS</a:t>
            </a:r>
            <a:r>
              <a:rPr lang="en-US" b="0" i="0" u="none" strike="noStrike" baseline="0" dirty="0">
                <a:latin typeface="LMRoman12-Regular"/>
              </a:rPr>
              <a:t>)</a:t>
            </a:r>
          </a:p>
          <a:p>
            <a:pPr lvl="1"/>
            <a:r>
              <a:rPr lang="en-US" dirty="0">
                <a:latin typeface="LMRoman12-Regular"/>
              </a:rPr>
              <a:t>Conscientiousness - </a:t>
            </a:r>
            <a:r>
              <a:rPr lang="en-US" b="0" i="0" u="none" strike="noStrike" baseline="0" dirty="0">
                <a:latin typeface="LMRoman12-Regular"/>
              </a:rPr>
              <a:t>6-items Big Five Inventory – Short Form </a:t>
            </a:r>
            <a:r>
              <a:rPr lang="en-US" b="1" i="0" u="none" strike="noStrike" baseline="0" dirty="0">
                <a:latin typeface="LMRoman12-Regular"/>
              </a:rPr>
              <a:t>(BFI-2-S</a:t>
            </a:r>
            <a:r>
              <a:rPr lang="en-US" b="0" i="0" u="none" strike="noStrike" baseline="0" dirty="0">
                <a:latin typeface="LMRoman12-Regular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0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2B41-020E-1B4D-BDE1-F0A908CB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158A3-E9D5-2F55-19BC-EA98A4C4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Independent Variable (Biodata):</a:t>
            </a:r>
          </a:p>
          <a:p>
            <a:pPr lvl="1"/>
            <a:r>
              <a:rPr lang="en-US" sz="2800" dirty="0">
                <a:latin typeface="LMRoman12-Regular"/>
              </a:rPr>
              <a:t>E</a:t>
            </a:r>
            <a:r>
              <a:rPr lang="en-US" sz="2800" b="0" i="0" u="none" strike="noStrike" baseline="0" dirty="0">
                <a:latin typeface="LMRoman12-Regular"/>
              </a:rPr>
              <a:t>ducational and job-related experiences</a:t>
            </a:r>
          </a:p>
          <a:p>
            <a:pPr lvl="1"/>
            <a:r>
              <a:rPr lang="en-US" sz="2800" dirty="0">
                <a:latin typeface="LMRoman12-Regular"/>
              </a:rPr>
              <a:t>T</a:t>
            </a:r>
            <a:r>
              <a:rPr lang="en-US" sz="2800" b="0" i="0" u="none" strike="noStrike" baseline="0" dirty="0">
                <a:latin typeface="LMRoman12-Regular"/>
              </a:rPr>
              <a:t>raining and skills</a:t>
            </a:r>
            <a:endParaRPr lang="en-US" sz="2800" dirty="0">
              <a:latin typeface="LMRoman12-Regular"/>
            </a:endParaRPr>
          </a:p>
          <a:p>
            <a:pPr lvl="1"/>
            <a:r>
              <a:rPr lang="en-US" sz="2800" dirty="0">
                <a:latin typeface="LMRoman12-Regular"/>
              </a:rPr>
              <a:t>H</a:t>
            </a:r>
            <a:r>
              <a:rPr lang="en-US" sz="2800" b="0" i="0" u="none" strike="noStrike" baseline="0" dirty="0">
                <a:latin typeface="LMRoman12-Regular"/>
              </a:rPr>
              <a:t>istorical performance indicators</a:t>
            </a:r>
          </a:p>
          <a:p>
            <a:pPr lvl="1"/>
            <a:r>
              <a:rPr lang="en-US" sz="2800" dirty="0">
                <a:latin typeface="LMRoman12-Regular"/>
              </a:rPr>
              <a:t>J</a:t>
            </a:r>
            <a:r>
              <a:rPr lang="en-US" sz="2800" b="0" i="0" u="none" strike="noStrike" baseline="0" dirty="0">
                <a:latin typeface="LMRoman12-Regular"/>
              </a:rPr>
              <a:t>ob engagement metrics</a:t>
            </a:r>
          </a:p>
          <a:p>
            <a:pPr lvl="1"/>
            <a:r>
              <a:rPr lang="en-US" sz="2800" dirty="0">
                <a:latin typeface="LMRoman12-Regular"/>
              </a:rPr>
              <a:t>I</a:t>
            </a:r>
            <a:r>
              <a:rPr lang="en-US" sz="2800" b="0" i="0" u="none" strike="noStrike" baseline="0" dirty="0">
                <a:latin typeface="LMRoman12-Regular"/>
              </a:rPr>
              <a:t>nvolvement in organized activities</a:t>
            </a:r>
          </a:p>
          <a:p>
            <a:pPr lvl="1"/>
            <a:r>
              <a:rPr lang="en-US" sz="2800" dirty="0">
                <a:latin typeface="LMRoman12-Regular"/>
              </a:rPr>
              <a:t>R</a:t>
            </a:r>
            <a:r>
              <a:rPr lang="en-US" sz="2800" b="0" i="0" u="none" strike="noStrike" baseline="0" dirty="0">
                <a:latin typeface="LMRoman12-Regular"/>
              </a:rPr>
              <a:t>ecognition for achievements</a:t>
            </a:r>
          </a:p>
          <a:p>
            <a:pPr lvl="1"/>
            <a:r>
              <a:rPr lang="en-US" sz="2800" dirty="0">
                <a:latin typeface="LMRoman12-Regular"/>
              </a:rPr>
              <a:t>G</a:t>
            </a:r>
            <a:r>
              <a:rPr lang="en-US" sz="2800" b="0" i="0" u="none" strike="noStrike" baseline="0" dirty="0">
                <a:latin typeface="LMRoman12-Regular"/>
              </a:rPr>
              <a:t>eneral satisfaction with pay, benefits, and job location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8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8737-D523-9AD6-F90D-A5C9CB22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27876-0EB2-93A7-6CC6-44A8F7FE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Dependent Variables</a:t>
            </a:r>
          </a:p>
          <a:p>
            <a:pPr lvl="1"/>
            <a:r>
              <a:rPr lang="en-US" dirty="0"/>
              <a:t>Turnover Intention</a:t>
            </a:r>
          </a:p>
          <a:p>
            <a:pPr lvl="1"/>
            <a:r>
              <a:rPr lang="en-US" dirty="0"/>
              <a:t>Job Satisfaction - </a:t>
            </a:r>
            <a:r>
              <a:rPr lang="en-US" sz="1400" b="0" i="0" u="none" strike="noStrike" baseline="0" dirty="0">
                <a:latin typeface="LMRoman12-Regular"/>
              </a:rPr>
              <a:t>Michigan Organizational Assessment Questionnaire (</a:t>
            </a:r>
            <a:r>
              <a:rPr lang="en-US" sz="1400" b="1" i="0" u="none" strike="noStrike" baseline="0" dirty="0">
                <a:latin typeface="LMRoman12-Regular"/>
              </a:rPr>
              <a:t>MOAQ</a:t>
            </a:r>
            <a:r>
              <a:rPr lang="en-US" sz="1400" b="0" i="0" u="none" strike="noStrike" baseline="0" dirty="0">
                <a:latin typeface="LMRoman12-Regular"/>
              </a:rPr>
              <a:t>) short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1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6176D-18F7-9EFC-1B07-2419B1C2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D047-9E40-5C5E-61F4-499980EF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Results – Predicting Turnover Intention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6B06F-BEB8-7A94-1BA0-744E586D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563" y="2976865"/>
            <a:ext cx="3758184" cy="2416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F3791-6257-6BE2-719B-E0874D4E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1" y="3242868"/>
            <a:ext cx="3758184" cy="2196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7EC15-CAD7-7563-B291-D05346333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3321781"/>
            <a:ext cx="3758184" cy="15408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6F594E-D911-998B-C54D-7BA81F94372E}"/>
              </a:ext>
            </a:extLst>
          </p:cNvPr>
          <p:cNvSpPr/>
          <p:nvPr/>
        </p:nvSpPr>
        <p:spPr>
          <a:xfrm>
            <a:off x="638881" y="4071668"/>
            <a:ext cx="3486682" cy="267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A2DAA-8706-1857-6153-C1D0881F22C5}"/>
              </a:ext>
            </a:extLst>
          </p:cNvPr>
          <p:cNvSpPr/>
          <p:nvPr/>
        </p:nvSpPr>
        <p:spPr>
          <a:xfrm>
            <a:off x="4350360" y="4047227"/>
            <a:ext cx="3486682" cy="267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EC01C5-E4BA-3EC5-9113-52F06C33C93B}"/>
              </a:ext>
            </a:extLst>
          </p:cNvPr>
          <p:cNvSpPr/>
          <p:nvPr/>
        </p:nvSpPr>
        <p:spPr>
          <a:xfrm>
            <a:off x="8061839" y="3777936"/>
            <a:ext cx="3486682" cy="2118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1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6176D-18F7-9EFC-1B07-2419B1C2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D047-9E40-5C5E-61F4-499980EF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400" dirty="0"/>
              <a:t>Results – Predicting Turnover Intention</a:t>
            </a:r>
          </a:p>
          <a:p>
            <a:pPr marL="0" indent="0" algn="ctr">
              <a:buNone/>
            </a:pPr>
            <a:r>
              <a:rPr lang="en-US" sz="2400" dirty="0"/>
              <a:t>Capitalize on covariance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B03091-BAE4-3D85-5D8A-89DDCCF6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46" y="2594889"/>
            <a:ext cx="4493188" cy="3605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B4CB8-ABB4-EDFC-909A-407F5B7F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02" y="2571967"/>
            <a:ext cx="472889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99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6176D-18F7-9EFC-1B07-2419B1C2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D047-9E40-5C5E-61F4-499980EF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5138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Results – Predicting Job Satisfaction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677D4-C803-573D-4A24-3CA251D2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24" y="3195210"/>
            <a:ext cx="3758184" cy="2517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93F6D-A32D-55F5-41E3-0CB9DCC4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53" y="3268413"/>
            <a:ext cx="3758184" cy="237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D88669-E142-8BAB-DF70-3156584C8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3268413"/>
            <a:ext cx="3758184" cy="15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4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6176D-18F7-9EFC-1B07-2419B1C2D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D047-9E40-5C5E-61F4-499980EFA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Results – Predicting Job Satisfaction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E9202-94B7-F0E6-60E0-A987F255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721" y="2594889"/>
            <a:ext cx="4637665" cy="3605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7A671-AE77-0B4D-2945-7E35CD63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46" y="2594889"/>
            <a:ext cx="472889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6E0D-668B-15FC-0F85-DB7ABC60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E273-2B91-6D72-640C-06B90FEC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Conclusions:</a:t>
            </a:r>
          </a:p>
          <a:p>
            <a:pPr lvl="1"/>
            <a:r>
              <a:rPr lang="en-US" dirty="0"/>
              <a:t>Similar incremental validity metrics</a:t>
            </a:r>
          </a:p>
          <a:p>
            <a:pPr lvl="1"/>
            <a:r>
              <a:rPr lang="en-US" dirty="0"/>
              <a:t>Overlapping feature relevance between ML and regression</a:t>
            </a:r>
          </a:p>
          <a:p>
            <a:pPr lvl="1"/>
            <a:r>
              <a:rPr lang="en-US" dirty="0"/>
              <a:t>ML could be a better alternative for theory building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9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6EB97-8161-FAB4-8A48-72203064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Discussion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20B13F-5C6D-9B6C-2D97-15BBF03C5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76703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391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B4C3-4020-84DD-D962-15795D66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FF4F5A-76D8-220F-ACB8-48BCE0D96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417" y="4380480"/>
            <a:ext cx="5487166" cy="11812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18E8B-E8E7-1676-3ECE-3451FE7F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17" y="2477520"/>
            <a:ext cx="5439534" cy="134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E1E15-886E-EDD7-4A3D-04BA7A0B7F55}"/>
              </a:ext>
            </a:extLst>
          </p:cNvPr>
          <p:cNvSpPr txBox="1"/>
          <p:nvPr/>
        </p:nvSpPr>
        <p:spPr>
          <a:xfrm>
            <a:off x="5070763" y="1754787"/>
            <a:ext cx="521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Theory-based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DC968-4ABE-FBF1-EB47-A712AC3E3223}"/>
              </a:ext>
            </a:extLst>
          </p:cNvPr>
          <p:cNvSpPr txBox="1"/>
          <p:nvPr/>
        </p:nvSpPr>
        <p:spPr>
          <a:xfrm>
            <a:off x="5070763" y="3749902"/>
            <a:ext cx="548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Empirical-based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471752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880D-2727-965F-5183-11122213A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0439D-27E2-FB52-AD87-045527562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Federal employees only in study 1</a:t>
            </a:r>
          </a:p>
          <a:p>
            <a:r>
              <a:rPr lang="en-US" dirty="0"/>
              <a:t>No feature engineering</a:t>
            </a:r>
          </a:p>
          <a:p>
            <a:r>
              <a:rPr lang="en-US" dirty="0"/>
              <a:t>No rigorous fine tunning done on ML models</a:t>
            </a:r>
          </a:p>
          <a:p>
            <a:pPr lvl="1"/>
            <a:r>
              <a:rPr lang="en-US" dirty="0"/>
              <a:t>ML has additionally complexity for tunning the models</a:t>
            </a:r>
          </a:p>
          <a:p>
            <a:pPr lvl="1"/>
            <a:r>
              <a:rPr lang="en-US" dirty="0"/>
              <a:t>Not optimizing the models</a:t>
            </a:r>
          </a:p>
          <a:p>
            <a:r>
              <a:rPr lang="en-US" dirty="0"/>
              <a:t>TI a limited DV </a:t>
            </a:r>
          </a:p>
          <a:p>
            <a:r>
              <a:rPr lang="en-US" dirty="0"/>
              <a:t>Random Forest can show direction of predictor relevance</a:t>
            </a:r>
          </a:p>
          <a:p>
            <a:r>
              <a:rPr lang="en-US" dirty="0"/>
              <a:t>Study 2 uses online survey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74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F85D-3D43-498D-FD40-E33524B0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18A7-A2B7-2E34-FB0A-89ABC2C17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comparable </a:t>
            </a:r>
          </a:p>
          <a:p>
            <a:r>
              <a:rPr lang="en-US" dirty="0"/>
              <a:t>Convergence in methods</a:t>
            </a:r>
          </a:p>
          <a:p>
            <a:r>
              <a:rPr lang="en-US" dirty="0"/>
              <a:t>ML helpful in the early stages of a path analysis</a:t>
            </a:r>
          </a:p>
        </p:txBody>
      </p:sp>
    </p:spTree>
    <p:extLst>
      <p:ext uri="{BB962C8B-B14F-4D97-AF65-F5344CB8AC3E}">
        <p14:creationId xmlns:p14="http://schemas.microsoft.com/office/powerpoint/2010/main" val="439933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301A1-C4A9-9C17-CD11-B8273FBB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7A9F-0BF7-540E-E233-695E0CBC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98DAED16-616B-F9C2-5229-1BCDFDC9F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83" r="2633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65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035A7-17FF-C49C-B4F3-DB9981D3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Benefits of Machine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26442-52A0-E57B-49D8-EEA23F42E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34295"/>
            <a:ext cx="6780700" cy="41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4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A16B7-439E-8A50-1760-90085C49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GIGO problem (garbage in, garbage out)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8C33E-1ED5-7320-1144-76BEF697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669284"/>
            <a:ext cx="4416894" cy="193239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319FB-4B81-14FF-42A3-1F1D10AB7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511"/>
          <a:stretch/>
        </p:blipFill>
        <p:spPr>
          <a:xfrm>
            <a:off x="5101155" y="4032738"/>
            <a:ext cx="6554739" cy="12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1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9681-0887-B58B-1C6A-96802562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 and sparsity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A4451-25E4-A9D9-17A1-734665C11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978" y="1825625"/>
            <a:ext cx="5688010" cy="4667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82014-A838-7826-2196-3764EED0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495" y="1825625"/>
            <a:ext cx="3315163" cy="3267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81B4F1-DE59-8E18-48F7-27CDF84B894A}"/>
              </a:ext>
            </a:extLst>
          </p:cNvPr>
          <p:cNvSpPr txBox="1"/>
          <p:nvPr/>
        </p:nvSpPr>
        <p:spPr>
          <a:xfrm>
            <a:off x="3823855" y="1274258"/>
            <a:ext cx="504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use this...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FA0D3-769D-40F1-2CFC-5CE4256118E6}"/>
              </a:ext>
            </a:extLst>
          </p:cNvPr>
          <p:cNvSpPr txBox="1"/>
          <p:nvPr/>
        </p:nvSpPr>
        <p:spPr>
          <a:xfrm>
            <a:off x="8765309" y="1217502"/>
            <a:ext cx="308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can just use this?</a:t>
            </a:r>
          </a:p>
        </p:txBody>
      </p:sp>
    </p:spTree>
    <p:extLst>
      <p:ext uri="{BB962C8B-B14F-4D97-AF65-F5344CB8AC3E}">
        <p14:creationId xmlns:p14="http://schemas.microsoft.com/office/powerpoint/2010/main" val="411823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E8069-FAEF-7E42-AC96-793FE9D7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Key Findings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from Prelims</a:t>
            </a:r>
          </a:p>
        </p:txBody>
      </p:sp>
      <p:pic>
        <p:nvPicPr>
          <p:cNvPr id="6" name="image1.png" descr="Chart&#10;&#10;Description automatically generated">
            <a:extLst>
              <a:ext uri="{FF2B5EF4-FFF2-40B4-BE49-F238E27FC236}">
                <a16:creationId xmlns:a16="http://schemas.microsoft.com/office/drawing/2014/main" id="{E3812F24-015B-5B78-D6E2-200828C50D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01040" y="1395357"/>
            <a:ext cx="3387578" cy="1778478"/>
          </a:xfrm>
          <a:prstGeom prst="rect">
            <a:avLst/>
          </a:prstGeom>
        </p:spPr>
      </p:pic>
      <p:pic>
        <p:nvPicPr>
          <p:cNvPr id="5" name="image2.png" descr="Chart&#10;&#10;Description automatically generated">
            <a:extLst>
              <a:ext uri="{FF2B5EF4-FFF2-40B4-BE49-F238E27FC236}">
                <a16:creationId xmlns:a16="http://schemas.microsoft.com/office/drawing/2014/main" id="{6B680438-E58B-D248-6D6E-62EB544AA8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93930" y="1378580"/>
            <a:ext cx="3419533" cy="1795254"/>
          </a:xfrm>
          <a:prstGeom prst="rect">
            <a:avLst/>
          </a:prstGeom>
        </p:spPr>
      </p:pic>
      <p:pic>
        <p:nvPicPr>
          <p:cNvPr id="4" name="image11.png" descr="Chart&#10;&#10;Description automatically generated">
            <a:extLst>
              <a:ext uri="{FF2B5EF4-FFF2-40B4-BE49-F238E27FC236}">
                <a16:creationId xmlns:a16="http://schemas.microsoft.com/office/drawing/2014/main" id="{04E32BBB-7873-1B04-9F4A-75E4DF8146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01293" y="3572184"/>
            <a:ext cx="5499934" cy="2887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46726-A229-F4FD-23CF-1311C7198786}"/>
              </a:ext>
            </a:extLst>
          </p:cNvPr>
          <p:cNvSpPr txBox="1"/>
          <p:nvPr/>
        </p:nvSpPr>
        <p:spPr>
          <a:xfrm>
            <a:off x="5164557" y="754593"/>
            <a:ext cx="265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GBT and SVM highest accuracies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28817-6E2F-A2EA-7DA0-6F5C01F2CC65}"/>
              </a:ext>
            </a:extLst>
          </p:cNvPr>
          <p:cNvSpPr txBox="1"/>
          <p:nvPr/>
        </p:nvSpPr>
        <p:spPr>
          <a:xfrm>
            <a:off x="8783782" y="754593"/>
            <a:ext cx="292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and GBT most common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B1BC3-77D7-7E0D-187C-5B3A637D6948}"/>
              </a:ext>
            </a:extLst>
          </p:cNvPr>
          <p:cNvSpPr txBox="1"/>
          <p:nvPr/>
        </p:nvSpPr>
        <p:spPr>
          <a:xfrm>
            <a:off x="7112001" y="3226963"/>
            <a:ext cx="470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Turnover most common DV</a:t>
            </a:r>
          </a:p>
        </p:txBody>
      </p:sp>
    </p:spTree>
    <p:extLst>
      <p:ext uri="{BB962C8B-B14F-4D97-AF65-F5344CB8AC3E}">
        <p14:creationId xmlns:p14="http://schemas.microsoft.com/office/powerpoint/2010/main" val="307286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138F-0216-BFBB-C256-0DF89F6E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09ED0-C4D1-9D66-6AD5-D7F3CD56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GBT producing the highest accuracy</a:t>
            </a:r>
          </a:p>
          <a:p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nly two articles out of the twenty-seven reviewed had data with sample sizes above 260,000</a:t>
            </a:r>
          </a:p>
          <a:p>
            <a:r>
              <a:rPr lang="en-US" sz="3200" dirty="0">
                <a:latin typeface="Times New Roman" panose="02020603050405020304" pitchFamily="18" charset="0"/>
              </a:rPr>
              <a:t>Median events (people) per variable (EPV) was 44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Using machine learning algorithms with such small number of variables could compromise the bias-variance tradeoff, overfitting the data.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001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6CFC315-758E-F271-6751-9B2C5B82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985" b="147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A47C9-0ADD-9A7E-67E1-59A70AC44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Hypotheses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06DEBCB-B7DB-EDEE-98DA-C95CCB222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6064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FA8DB59-7CC4-7299-47C9-7CC9B09180FD}"/>
              </a:ext>
            </a:extLst>
          </p:cNvPr>
          <p:cNvSpPr txBox="1"/>
          <p:nvPr/>
        </p:nvSpPr>
        <p:spPr>
          <a:xfrm>
            <a:off x="715993" y="2495350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A8D08-CCE8-A6EB-0463-235605DA87B8}"/>
              </a:ext>
            </a:extLst>
          </p:cNvPr>
          <p:cNvSpPr txBox="1"/>
          <p:nvPr/>
        </p:nvSpPr>
        <p:spPr>
          <a:xfrm>
            <a:off x="715993" y="4990690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2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0132E3E-55E4-45E3-57EB-727DC8D1A037}"/>
              </a:ext>
            </a:extLst>
          </p:cNvPr>
          <p:cNvSpPr/>
          <p:nvPr/>
        </p:nvSpPr>
        <p:spPr>
          <a:xfrm>
            <a:off x="1552755" y="2520395"/>
            <a:ext cx="992037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16BCF4-C0F9-820D-49C1-D6F5E3798658}"/>
              </a:ext>
            </a:extLst>
          </p:cNvPr>
          <p:cNvSpPr/>
          <p:nvPr/>
        </p:nvSpPr>
        <p:spPr>
          <a:xfrm>
            <a:off x="1630392" y="5015735"/>
            <a:ext cx="828136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1065</Words>
  <Application>Microsoft Office PowerPoint</Application>
  <PresentationFormat>Widescreen</PresentationFormat>
  <Paragraphs>176</Paragraphs>
  <Slides>32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LMRoman12-Regular</vt:lpstr>
      <vt:lpstr>LMSans8-Regular</vt:lpstr>
      <vt:lpstr>Times New Roman</vt:lpstr>
      <vt:lpstr>Office Theme</vt:lpstr>
      <vt:lpstr>Influence of Parsimony and Work-related Psychological Constructs in Predicting Turnover Intention when Using Machine Learning VS Regression</vt:lpstr>
      <vt:lpstr>PowerPoint Presentation</vt:lpstr>
      <vt:lpstr>What is machine learning?</vt:lpstr>
      <vt:lpstr>Benefits of Machine Learning</vt:lpstr>
      <vt:lpstr>GIGO problem (garbage in, garbage out)</vt:lpstr>
      <vt:lpstr>Parsimony and sparsity</vt:lpstr>
      <vt:lpstr>Key Findings from Prelims</vt:lpstr>
      <vt:lpstr>Conclusions </vt:lpstr>
      <vt:lpstr>Hypotheses</vt:lpstr>
      <vt:lpstr>Study 1</vt:lpstr>
      <vt:lpstr>Study 1</vt:lpstr>
      <vt:lpstr>Study 1</vt:lpstr>
      <vt:lpstr>Study 1</vt:lpstr>
      <vt:lpstr>Data analysis</vt:lpstr>
      <vt:lpstr>Data Analysis</vt:lpstr>
      <vt:lpstr>Study 1</vt:lpstr>
      <vt:lpstr>Study 1</vt:lpstr>
      <vt:lpstr>Study 1</vt:lpstr>
      <vt:lpstr>Study 1</vt:lpstr>
      <vt:lpstr>Study 2</vt:lpstr>
      <vt:lpstr>Study 2</vt:lpstr>
      <vt:lpstr>Study 2</vt:lpstr>
      <vt:lpstr>Study 2</vt:lpstr>
      <vt:lpstr>Study 2</vt:lpstr>
      <vt:lpstr>Study 2</vt:lpstr>
      <vt:lpstr>Study 2</vt:lpstr>
      <vt:lpstr>Study 2</vt:lpstr>
      <vt:lpstr>Study 2</vt:lpstr>
      <vt:lpstr>Discussion</vt:lpstr>
      <vt:lpstr>Limitations</vt:lpstr>
      <vt:lpstr>Future Directions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Methods in Predicting Relevant Criteria in Industrial/Organizational  Psychology: A Literature Review</dc:title>
  <dc:creator>Diego Figueiras</dc:creator>
  <cp:lastModifiedBy>Diego Figueiras</cp:lastModifiedBy>
  <cp:revision>29</cp:revision>
  <dcterms:created xsi:type="dcterms:W3CDTF">2023-01-23T19:38:05Z</dcterms:created>
  <dcterms:modified xsi:type="dcterms:W3CDTF">2024-04-22T22:16:38Z</dcterms:modified>
</cp:coreProperties>
</file>